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7" r:id="rId14"/>
    <p:sldId id="275" r:id="rId15"/>
    <p:sldId id="284" r:id="rId16"/>
    <p:sldId id="281" r:id="rId17"/>
    <p:sldId id="282" r:id="rId18"/>
    <p:sldId id="257" r:id="rId19"/>
    <p:sldId id="261" r:id="rId20"/>
    <p:sldId id="289" r:id="rId21"/>
    <p:sldId id="288" r:id="rId22"/>
    <p:sldId id="291" r:id="rId23"/>
    <p:sldId id="265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258" autoAdjust="0"/>
  </p:normalViewPr>
  <p:slideViewPr>
    <p:cSldViewPr>
      <p:cViewPr>
        <p:scale>
          <a:sx n="70" d="100"/>
          <a:sy n="70" d="100"/>
        </p:scale>
        <p:origin x="-528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DAB8C-340B-4965-9FD7-20C0632D4190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A0149-73EE-4ED0-B5FE-B497BFB29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98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4797D-74A2-4AD9-AA4F-5D6379EA5501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A305-1491-4BEA-B7C1-8B1CB87F0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67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36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411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71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85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809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75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Poljska- prijavljenih 11</a:t>
            </a:r>
          </a:p>
          <a:p>
            <a:r>
              <a:rPr lang="hr-HR" dirty="0" err="1" smtClean="0"/>
              <a:t>Šp</a:t>
            </a:r>
            <a:r>
              <a:rPr lang="hr-HR" dirty="0" smtClean="0"/>
              <a:t>-</a:t>
            </a:r>
            <a:r>
              <a:rPr lang="hr-HR" baseline="0" dirty="0" smtClean="0"/>
              <a:t> 15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324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390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43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382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30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Ovo je zapravo jedna</a:t>
            </a:r>
            <a:r>
              <a:rPr lang="hr-HR" baseline="0" dirty="0" smtClean="0"/>
              <a:t> u nizu aktivnosti MK (Mimara u 5., MSU u 6., HDA u 11., PLS u 12.), koje su dosada bile namijenjene prije svega predstavnicima gradova i lokalnih zajednica. Sada krećemo u malo ekspanzivniju priču, prema široj javnosti. </a:t>
            </a:r>
          </a:p>
          <a:p>
            <a:endParaRPr lang="hr-HR" dirty="0" smtClean="0"/>
          </a:p>
          <a:p>
            <a:r>
              <a:rPr lang="hr-HR" dirty="0" smtClean="0"/>
              <a:t>Važeća pravila selekcije Europskih prijestolnica kulture navedena su u Odluci 1622/2006 koja prestaje važiti 2019.  U srpnju 2012., Komisija je podnijela prijedlog (12558/12) da se s tom inicijativom nastavi i nakon 2019. Otada su</a:t>
            </a:r>
            <a:r>
              <a:rPr lang="hr-HR" baseline="0" dirty="0" smtClean="0"/>
              <a:t> DČ pregovarale o tekstu nove Odluke.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Nakon podrške Odbora </a:t>
            </a:r>
            <a:r>
              <a:rPr lang="hr-HR" dirty="0" err="1" smtClean="0"/>
              <a:t>Coreper</a:t>
            </a:r>
            <a:r>
              <a:rPr lang="hr-HR" dirty="0" smtClean="0"/>
              <a:t>-a i CULT-a s, Vijeće će do početka ožujka trebati usvojiti svoju poziciju prvog čitanja, koja će odražavati sporazum postignut s Europskim parlamentom  kako bi EP, prije kraja tekućeg mandata, usvojio svoju poziciju drugog čitanja bez izmjena teksta Vijeća. </a:t>
            </a:r>
          </a:p>
          <a:p>
            <a:endParaRPr lang="hr-HR" dirty="0" smtClean="0"/>
          </a:p>
          <a:p>
            <a:r>
              <a:rPr lang="hr-HR" dirty="0" smtClean="0"/>
              <a:t>P</a:t>
            </a:r>
            <a:r>
              <a:rPr lang="vi-VN" dirty="0" smtClean="0"/>
              <a:t>arlament bi trebao potvrditi odluku tijekom travnja. Još nitko ne zna točan datum jer to ovisi o datumima COREPERa i vijeća ( najvjerojatnije za poljoprivredu ) na koje ce ga staviti. Nakon toga tekst se usvaja u EP na drugom čitanju najranije krajem ožujka, najkasnije krajem travnja. U međuvremenu tekst treba jezično uskladiti, a nakon potvrde u EP slijedi tjedan-dva vremena za objavu u official journalu. Znaci da je najizgledniji za raspisivanje natječaja početak svibnja.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811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179664"/>
            <a:ext cx="2971800" cy="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D8B08E7-A0BC-4D04-8353-A086EBA5591C}" type="slidenum">
              <a:rPr lang="en-GB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0403" name="Rectangle 7"/>
          <p:cNvSpPr txBox="1">
            <a:spLocks noGrp="1" noChangeArrowheads="1"/>
          </p:cNvSpPr>
          <p:nvPr/>
        </p:nvSpPr>
        <p:spPr bwMode="auto">
          <a:xfrm>
            <a:off x="3884613" y="8179664"/>
            <a:ext cx="2971800" cy="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6844403-63A6-4F5A-9868-3EF616C51FFF}" type="slidenum">
              <a:rPr lang="de-DE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0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945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Inicijativa Europska prijestolnica kulture pokrenuta je 1985. i od tada je imenovano preko 40 gradova. U početku međuvladina inicijativa, akcija Europske prijestolnice kulture 1999. postaje akcija Zajednice kako bi se poboljšala efikasnost akcije uspostavom jedinstvenih kriterija i postupka selekcije za sve gradove  EU.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26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89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45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66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Studija</a:t>
            </a:r>
            <a:r>
              <a:rPr lang="hr-HR" baseline="0" dirty="0" smtClean="0"/>
              <a:t> o EPK koju su proveli nezavisni stručnjaci- ljudi koji su sudjelovali u projektu i ispunili anketu smatraju da je ovo najkorisnija manifestacija za grad i da pomaže njenom razvoju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 smtClean="0">
                <a:latin typeface="Tahoma" pitchFamily="34" charset="0"/>
                <a:cs typeface="Tahoma" pitchFamily="34" charset="0"/>
              </a:rPr>
              <a:t>Turizam- prosječan porast od 12%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16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349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DA305-1491-4BEA-B7C1-8B1CB87F0F9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49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1B0-2D71-421C-B11F-C2EA21B7243F}" type="datetime1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58E8-001F-4FE2-A8C0-A06FA1FA206E}" type="datetime1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F1BE-E389-4BF9-8E8B-77CCFCCF3796}" type="datetime1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37F6810E-C6DA-467D-A31F-AAE3BDB0B6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6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1A5B52BB-2E08-47B6-9C34-166F220481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8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A35EE3A6-4AE4-49CF-8364-61B57B5BD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1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E3AC7745-F9C6-4559-A2D5-E5EB0EA754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2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5942EE53-B969-4753-B276-22A9FA5611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7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963A667D-0A8E-49CA-8893-1AD63A7CB8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4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C7DE5D6A-5A09-43D7-9102-53C0277A4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7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F9CFEB4C-A39E-42FD-BC8C-8736FC5898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FC1D-EE3C-4D44-BD74-E00C612B0F83}" type="datetime1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8D9E294E-66A7-456C-A70D-6DE0864AAD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3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99EBFF7A-EA7B-4E69-8EB9-501CB750D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29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0B0C04BA-E625-4ED9-9D28-51B20C0FD8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1E3-3D38-41F9-A062-6971602B3470}" type="datetime1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6211-D546-427E-AAB3-EB9E3B5920F4}" type="datetime1">
              <a:rPr lang="hr-HR" smtClean="0"/>
              <a:t>29.5.2014.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9933-47FC-437A-82FD-7096514E804D}" type="datetime1">
              <a:rPr lang="hr-HR" smtClean="0"/>
              <a:t>29.5.2014.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0BBD-A0D9-4F04-A9DE-1AD3BB4E0A02}" type="datetime1">
              <a:rPr lang="hr-HR" smtClean="0"/>
              <a:t>29.5.2014.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495D-319E-4129-8AB9-375827474B8E}" type="datetime1">
              <a:rPr lang="hr-HR" smtClean="0"/>
              <a:t>29.5.2014.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3ABB-0FA7-49A8-A116-527073E2C549}" type="datetime1">
              <a:rPr lang="hr-HR" smtClean="0"/>
              <a:t>29.5.2014.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E3B-DED6-449E-8EDE-FCC2B15F5A47}" type="datetime1">
              <a:rPr lang="hr-HR" smtClean="0"/>
              <a:t>29.5.2014.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BFBC51-240D-4F0E-BC9C-CE66B8619924}" type="datetime1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A6F41C-7F60-4552-88B6-D6CA3EC4B30C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1F96E3-4D86-4BAC-B8CE-6CCEC985ABD7}" type="slidenum">
              <a:rPr lang="en-GB" smtClean="0"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27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://www.mairie-lille.fr/fr/Culture/lille-capitale" TargetMode="External"/><Relationship Id="rId4" Type="http://schemas.openxmlformats.org/officeDocument/2006/relationships/hyperlink" Target="http://www.google.hr/url?sa=i&amp;rct=j&amp;q=&amp;esrc=s&amp;frm=1&amp;source=images&amp;cd=&amp;cad=rja&amp;docid=3vNz_LxiybrZ1M&amp;tbnid=SgMKT2dZf59ZiM:&amp;ved=0CAUQjRw&amp;url=http://www.iae.univ-lille1.fr/SitesFormations/MCC/?page_id=51&amp;ei=bFb9UpTACIqUtAbxzYC4AQ&amp;bvm=bv.61190604,d.bGQ&amp;psig=AFQjCNG7ssr-hfUc2ReSsxjO1im8QX0jeA&amp;ust=139242084068222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pk@min-kulture.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0" y="2395339"/>
            <a:ext cx="7860532" cy="1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2067" y="1916832"/>
            <a:ext cx="8092421" cy="4752528"/>
          </a:xfrm>
        </p:spPr>
        <p:txBody>
          <a:bodyPr>
            <a:normAutofit fontScale="92500" lnSpcReduction="20000"/>
          </a:bodyPr>
          <a:lstStyle/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Ministarstvo kulture organizira Poziv na </a:t>
            </a:r>
            <a:r>
              <a:rPr lang="hr-H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natječaj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fr-B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hr-H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faze</a:t>
            </a:r>
            <a:r>
              <a:rPr lang="fr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Predizborna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Izborna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fr-B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 izbora:</a:t>
            </a:r>
          </a:p>
          <a:p>
            <a:pPr lvl="1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objava natječaja</a:t>
            </a:r>
          </a:p>
          <a:p>
            <a:pPr lvl="1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rok za odgovor na natječaj</a:t>
            </a:r>
          </a:p>
          <a:p>
            <a:pPr lvl="1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sastanak stručnog Povjerenstva u DČ koje sudjeluju</a:t>
            </a:r>
          </a:p>
          <a:p>
            <a:pPr lvl="1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popis predizbornih gradova</a:t>
            </a:r>
          </a:p>
          <a:p>
            <a:pPr lvl="1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sastanak stručnog Povjerenstva za posljednji izbor u</a:t>
            </a:r>
          </a:p>
          <a:p>
            <a:pPr marL="301943" lvl="1" indent="0" algn="just" eaLnBrk="0" fontAlgn="base" hangingPunct="0">
              <a:spcAft>
                <a:spcPct val="0"/>
              </a:spcAft>
              <a:buNone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zemljama članicama koje sudjeluju </a:t>
            </a:r>
          </a:p>
          <a:p>
            <a:pPr lvl="1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objava grada koji nosi naslov EPK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fr-B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0" lvl="2" indent="-28575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2000" dirty="0">
                <a:latin typeface="Tahoma" pitchFamily="34" charset="0"/>
                <a:cs typeface="Tahoma" pitchFamily="34" charset="0"/>
              </a:rPr>
              <a:t>Natječajna prijava će biti objavljena s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objavom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hr-HR" sz="2000" dirty="0" smtClean="0">
                <a:latin typeface="Tahoma" pitchFamily="34" charset="0"/>
                <a:cs typeface="Tahoma" pitchFamily="34" charset="0"/>
              </a:rPr>
              <a:t>natječaja (d</a:t>
            </a:r>
            <a:r>
              <a:rPr lang="fr-BE" sz="2000" dirty="0" err="1" smtClean="0">
                <a:latin typeface="Tahoma" pitchFamily="34" charset="0"/>
                <a:cs typeface="Tahoma" pitchFamily="34" charset="0"/>
              </a:rPr>
              <a:t>užina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2000" dirty="0" err="1">
                <a:latin typeface="Tahoma" pitchFamily="34" charset="0"/>
                <a:cs typeface="Tahoma" pitchFamily="34" charset="0"/>
              </a:rPr>
              <a:t>izlaganja</a:t>
            </a:r>
            <a:r>
              <a:rPr lang="fr-BE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fr-BE" sz="2000" dirty="0" err="1">
                <a:latin typeface="Tahoma" pitchFamily="34" charset="0"/>
                <a:cs typeface="Tahoma" pitchFamily="34" charset="0"/>
              </a:rPr>
              <a:t>prateći</a:t>
            </a:r>
            <a:r>
              <a:rPr lang="fr-BE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BE" sz="2000" dirty="0" err="1" smtClean="0">
                <a:latin typeface="Tahoma" pitchFamily="34" charset="0"/>
                <a:cs typeface="Tahoma" pitchFamily="34" charset="0"/>
              </a:rPr>
              <a:t>materijali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2000" dirty="0">
              <a:latin typeface="Tahoma" pitchFamily="34" charset="0"/>
              <a:cs typeface="Tahoma" pitchFamily="34" charset="0"/>
            </a:endParaRPr>
          </a:p>
          <a:p>
            <a:pPr marL="857250" lvl="2" indent="0" algn="just">
              <a:spcBef>
                <a:spcPct val="0"/>
              </a:spcBef>
              <a:buNone/>
              <a:defRPr/>
            </a:pPr>
            <a:endParaRPr lang="hr-H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Dvije natječajne faze</a:t>
            </a:r>
            <a:endParaRPr lang="hr-HR" dirty="0"/>
          </a:p>
        </p:txBody>
      </p:sp>
      <p:pic>
        <p:nvPicPr>
          <p:cNvPr id="8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0636" y="1844824"/>
            <a:ext cx="7660373" cy="4065902"/>
          </a:xfrm>
        </p:spPr>
        <p:txBody>
          <a:bodyPr/>
          <a:lstStyle/>
          <a:p>
            <a:pPr marL="457200" lvl="1" indent="0" algn="just">
              <a:spcBef>
                <a:spcPct val="0"/>
              </a:spcBef>
              <a:defRPr/>
            </a:pPr>
            <a:endParaRPr lang="fr-BE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2000" dirty="0" smtClean="0">
                <a:latin typeface="Tahoma" charset="0"/>
                <a:cs typeface="Tahoma" charset="0"/>
              </a:rPr>
              <a:t>Prijave ocjenjuje Izborno povjerenstvo – nema konflikta interesa 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000" dirty="0" smtClean="0">
                <a:latin typeface="Tahoma" charset="0"/>
                <a:cs typeface="Tahoma" charset="0"/>
              </a:rPr>
              <a:t>10 </a:t>
            </a:r>
            <a:r>
              <a:rPr lang="hr-HR" sz="2000" dirty="0" smtClean="0">
                <a:latin typeface="Tahoma" charset="0"/>
                <a:cs typeface="Tahoma" charset="0"/>
              </a:rPr>
              <a:t>europska stručnjaka koje imenuju EK, Vijeće, EP i Odbor regija </a:t>
            </a:r>
            <a:r>
              <a:rPr lang="fr-BE" sz="2000" dirty="0" smtClean="0">
                <a:latin typeface="Tahoma" charset="0"/>
                <a:cs typeface="Tahoma" charset="0"/>
              </a:rPr>
              <a:t>+ </a:t>
            </a:r>
            <a:r>
              <a:rPr lang="hr-HR" sz="2000" dirty="0" smtClean="0">
                <a:latin typeface="Tahoma" charset="0"/>
                <a:cs typeface="Tahoma" charset="0"/>
              </a:rPr>
              <a:t>do </a:t>
            </a:r>
            <a:r>
              <a:rPr lang="fr-BE" sz="2000" dirty="0" smtClean="0">
                <a:latin typeface="Tahoma" charset="0"/>
                <a:cs typeface="Tahoma" charset="0"/>
              </a:rPr>
              <a:t>2 </a:t>
            </a:r>
            <a:r>
              <a:rPr lang="hr-HR" sz="2000" dirty="0" smtClean="0">
                <a:latin typeface="Tahoma" charset="0"/>
                <a:cs typeface="Tahoma" charset="0"/>
              </a:rPr>
              <a:t>nacionalna stručnjaka koje imenuje MK</a:t>
            </a:r>
            <a:endParaRPr lang="fr-BE" sz="2000" dirty="0">
              <a:latin typeface="Tahoma" charset="0"/>
              <a:cs typeface="Tahoma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2000" dirty="0" smtClean="0">
                <a:latin typeface="Tahoma" charset="0"/>
                <a:cs typeface="Tahoma" charset="0"/>
              </a:rPr>
              <a:t>Izborno povjerenstvo je nezavisno tijelo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2000" dirty="0" smtClean="0">
                <a:latin typeface="Tahoma" charset="0"/>
                <a:cs typeface="Tahoma" charset="0"/>
              </a:rPr>
              <a:t>Izborno povjerenstvo ne smije razgovarati s prijavljenim gradovima </a:t>
            </a:r>
          </a:p>
          <a:p>
            <a:pPr marL="800100" lvl="1" indent="-342900" algn="just">
              <a:spcBef>
                <a:spcPct val="0"/>
              </a:spcBef>
              <a:buFont typeface="Wingdings" charset="0"/>
              <a:buChar char="ü"/>
              <a:defRPr/>
            </a:pPr>
            <a:endParaRPr lang="hr-HR" sz="2000" b="1" dirty="0">
              <a:latin typeface="Tahoma" charset="0"/>
              <a:cs typeface="Tahoma" charset="0"/>
            </a:endParaRPr>
          </a:p>
          <a:p>
            <a:pPr marL="457200" lvl="1" indent="0" algn="ctr">
              <a:spcBef>
                <a:spcPct val="0"/>
              </a:spcBef>
              <a:buNone/>
              <a:defRPr/>
            </a:pPr>
            <a:r>
              <a:rPr lang="hr-HR" sz="2000" b="1" dirty="0" smtClean="0">
                <a:latin typeface="Tahoma" charset="0"/>
                <a:cs typeface="Tahoma" charset="0"/>
              </a:rPr>
              <a:t>BEZ LOBIRANJA</a:t>
            </a:r>
            <a:r>
              <a:rPr lang="fr-BE" sz="2000" b="1" dirty="0" smtClean="0">
                <a:latin typeface="Tahoma" charset="0"/>
                <a:cs typeface="Tahoma" charset="0"/>
              </a:rPr>
              <a:t>! </a:t>
            </a:r>
            <a:endParaRPr lang="hr-HR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Izborno povjerenstvo</a:t>
            </a:r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982771"/>
            <a:ext cx="7408333" cy="4182533"/>
          </a:xfrm>
        </p:spPr>
        <p:txBody>
          <a:bodyPr>
            <a:noAutofit/>
          </a:bodyPr>
          <a:lstStyle/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2000" dirty="0" smtClean="0">
                <a:latin typeface="Tahoma" pitchFamily="34" charset="0"/>
                <a:cs typeface="Tahoma" pitchFamily="34" charset="0"/>
              </a:rPr>
              <a:t>Povjerenstvo za praćenje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&gt; </a:t>
            </a:r>
            <a:r>
              <a:rPr lang="fr-BE" sz="2000" dirty="0">
                <a:latin typeface="Tahoma" charset="0"/>
                <a:cs typeface="Tahoma" charset="0"/>
              </a:rPr>
              <a:t>10 </a:t>
            </a:r>
            <a:r>
              <a:rPr lang="hr-HR" sz="2000" dirty="0">
                <a:latin typeface="Tahoma" charset="0"/>
                <a:cs typeface="Tahoma" charset="0"/>
              </a:rPr>
              <a:t>europska stručnjaka koje imenuju EK, Vijeće, EP i Odbor regija </a:t>
            </a:r>
            <a:r>
              <a:rPr lang="fr-BE" sz="2000" dirty="0">
                <a:latin typeface="Tahoma" charset="0"/>
                <a:cs typeface="Tahoma" charset="0"/>
              </a:rPr>
              <a:t>+ </a:t>
            </a:r>
            <a:r>
              <a:rPr lang="hr-HR" sz="2000" dirty="0">
                <a:latin typeface="Tahoma" charset="0"/>
                <a:cs typeface="Tahoma" charset="0"/>
              </a:rPr>
              <a:t>do </a:t>
            </a:r>
            <a:r>
              <a:rPr lang="fr-BE" sz="2000" dirty="0">
                <a:latin typeface="Tahoma" charset="0"/>
                <a:cs typeface="Tahoma" charset="0"/>
              </a:rPr>
              <a:t>2 </a:t>
            </a:r>
            <a:r>
              <a:rPr lang="hr-HR" sz="2000" dirty="0">
                <a:latin typeface="Tahoma" charset="0"/>
                <a:cs typeface="Tahoma" charset="0"/>
              </a:rPr>
              <a:t>nacionalna stručnjaka koje imenuje MK</a:t>
            </a:r>
            <a:endParaRPr lang="fr-BE" sz="2000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000" dirty="0" err="1" smtClean="0">
                <a:latin typeface="Tahoma" pitchFamily="34" charset="0"/>
                <a:cs typeface="Tahoma" pitchFamily="34" charset="0"/>
              </a:rPr>
              <a:t>Proce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duru provodi Europska komisija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 </a:t>
            </a:r>
            <a:endParaRPr lang="hr-HR" sz="2000" dirty="0" smtClean="0"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000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osnovna cilja praćenja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procjena napretka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;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savjetovanje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;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provjera ispunjavanja obaveza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000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sastanka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:</a:t>
            </a:r>
            <a:endParaRPr lang="fr-BE" sz="2000" dirty="0">
              <a:latin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 smtClean="0">
                <a:latin typeface="Tahoma" pitchFamily="34" charset="0"/>
                <a:cs typeface="Tahoma" pitchFamily="34" charset="0"/>
              </a:rPr>
              <a:t>početak</a:t>
            </a:r>
            <a:r>
              <a:rPr lang="fr-BE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dirty="0">
                <a:latin typeface="Tahoma" pitchFamily="34" charset="0"/>
                <a:cs typeface="Tahoma" pitchFamily="34" charset="0"/>
              </a:rPr>
              <a:t>2017</a:t>
            </a: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>
                <a:latin typeface="Tahoma" pitchFamily="34" charset="0"/>
                <a:cs typeface="Tahoma" pitchFamily="34" charset="0"/>
              </a:rPr>
              <a:t>s</a:t>
            </a:r>
            <a:r>
              <a:rPr lang="hr-HR" dirty="0" smtClean="0">
                <a:latin typeface="Tahoma" pitchFamily="34" charset="0"/>
                <a:cs typeface="Tahoma" pitchFamily="34" charset="0"/>
              </a:rPr>
              <a:t>vibanj/lipanj</a:t>
            </a:r>
            <a:r>
              <a:rPr lang="fr-BE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dirty="0">
                <a:latin typeface="Tahoma" pitchFamily="34" charset="0"/>
                <a:cs typeface="Tahoma" pitchFamily="34" charset="0"/>
              </a:rPr>
              <a:t>2018</a:t>
            </a: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 smtClean="0">
                <a:latin typeface="Tahoma" pitchFamily="34" charset="0"/>
                <a:cs typeface="Tahoma" pitchFamily="34" charset="0"/>
              </a:rPr>
              <a:t>listopad</a:t>
            </a:r>
            <a:r>
              <a:rPr lang="fr-BE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fr-BE" dirty="0">
                <a:latin typeface="Tahoma" pitchFamily="34" charset="0"/>
                <a:cs typeface="Tahoma" pitchFamily="34" charset="0"/>
              </a:rPr>
              <a:t>2019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BE" sz="2000" dirty="0" smtClean="0">
                <a:latin typeface="Tahoma" pitchFamily="34" charset="0"/>
                <a:cs typeface="Tahoma" pitchFamily="34" charset="0"/>
              </a:rPr>
              <a:t>"</a:t>
            </a:r>
            <a:r>
              <a:rPr lang="fr-BE" sz="2000" dirty="0" err="1">
                <a:latin typeface="Tahoma" pitchFamily="34" charset="0"/>
                <a:cs typeface="Tahoma" pitchFamily="34" charset="0"/>
              </a:rPr>
              <a:t>Melina</a:t>
            </a:r>
            <a:r>
              <a:rPr lang="fr-BE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BE" sz="2000" dirty="0" err="1">
                <a:latin typeface="Tahoma" pitchFamily="34" charset="0"/>
                <a:cs typeface="Tahoma" pitchFamily="34" charset="0"/>
              </a:rPr>
              <a:t>Mercouri</a:t>
            </a:r>
            <a:r>
              <a:rPr lang="fr-BE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BE" sz="2000" dirty="0" err="1">
                <a:latin typeface="Tahoma" pitchFamily="34" charset="0"/>
                <a:cs typeface="Tahoma" pitchFamily="34" charset="0"/>
              </a:rPr>
              <a:t>Prize</a:t>
            </a:r>
            <a:r>
              <a:rPr lang="fr-BE" sz="2000" dirty="0">
                <a:latin typeface="Tahoma" pitchFamily="34" charset="0"/>
                <a:cs typeface="Tahoma" pitchFamily="34" charset="0"/>
              </a:rPr>
              <a:t>" (1.5 million euros</a:t>
            </a:r>
            <a:r>
              <a:rPr lang="fr-BE" sz="2000" dirty="0" smtClean="0">
                <a:latin typeface="Tahoma" pitchFamily="34" charset="0"/>
                <a:cs typeface="Tahoma" pitchFamily="34" charset="0"/>
              </a:rPr>
              <a:t>?)</a:t>
            </a:r>
            <a:endParaRPr lang="hr-HR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</a:t>
            </a:r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2676" y="1844824"/>
            <a:ext cx="7408333" cy="4320480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ct val="0"/>
              </a:spcBef>
              <a:buNone/>
              <a:defRPr/>
            </a:pPr>
            <a:r>
              <a:rPr lang="fr-BE" sz="2000" dirty="0" smtClean="0">
                <a:cs typeface="Tahoma" pitchFamily="34" charset="0"/>
              </a:rPr>
              <a:t>6 </a:t>
            </a:r>
            <a:r>
              <a:rPr lang="hr-HR" sz="2000" dirty="0" smtClean="0">
                <a:cs typeface="Tahoma" pitchFamily="34" charset="0"/>
              </a:rPr>
              <a:t>kategorija</a:t>
            </a:r>
            <a:r>
              <a:rPr lang="fr-BE" sz="2000" dirty="0" smtClean="0">
                <a:cs typeface="Tahoma" pitchFamily="34" charset="0"/>
              </a:rPr>
              <a:t>:</a:t>
            </a:r>
            <a:endParaRPr lang="fr-BE" sz="2000" dirty="0"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fr-BE" sz="2000" dirty="0"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/>
              <a:t>doprinos dugoročnoj </a:t>
            </a:r>
            <a:r>
              <a:rPr lang="hr-HR" dirty="0" smtClean="0"/>
              <a:t>strategiji</a:t>
            </a:r>
            <a:endParaRPr lang="fr-BE" dirty="0"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BE" dirty="0"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/>
              <a:t>sposobnost </a:t>
            </a:r>
            <a:r>
              <a:rPr lang="hr-HR" dirty="0" smtClean="0"/>
              <a:t>provedbe</a:t>
            </a: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BE" dirty="0"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/>
              <a:t>kulturni i umjetnički </a:t>
            </a:r>
            <a:r>
              <a:rPr lang="hr-HR" dirty="0" smtClean="0"/>
              <a:t>program</a:t>
            </a:r>
          </a:p>
          <a:p>
            <a:pPr marL="857250" lvl="2" indent="0" algn="just">
              <a:spcBef>
                <a:spcPct val="0"/>
              </a:spcBef>
              <a:buNone/>
              <a:defRPr/>
            </a:pPr>
            <a:endParaRPr lang="fr-BE" dirty="0"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/>
              <a:t>europska </a:t>
            </a:r>
            <a:r>
              <a:rPr lang="hr-HR" dirty="0" smtClean="0"/>
              <a:t>dimenzija</a:t>
            </a:r>
            <a:endParaRPr lang="fr-BE" dirty="0"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hr-HR" dirty="0" smtClean="0"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 smtClean="0">
                <a:ea typeface="Tahoma" pitchFamily="34" charset="0"/>
                <a:cs typeface="Tahoma" pitchFamily="34" charset="0"/>
              </a:rPr>
              <a:t>domet</a:t>
            </a:r>
          </a:p>
          <a:p>
            <a:pPr marL="857250" lvl="2" indent="0" algn="just">
              <a:spcBef>
                <a:spcPct val="0"/>
              </a:spcBef>
              <a:buNone/>
              <a:defRPr/>
            </a:pPr>
            <a:endParaRPr lang="fr-BE" dirty="0">
              <a:ea typeface="Tahoma" pitchFamily="34" charset="0"/>
              <a:cs typeface="Tahoma" pitchFamily="34" charset="0"/>
            </a:endParaRPr>
          </a:p>
          <a:p>
            <a:pPr marL="1200150" lvl="2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dirty="0" smtClean="0"/>
              <a:t>menadžment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Kriteriji</a:t>
            </a:r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 smtClean="0"/>
              <a:t>KOLIKO KOŠTA PROJEKT EPK?</a:t>
            </a:r>
            <a:endParaRPr lang="hr-HR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9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Na primjeru Španjolske i Poljske (2016) – min. 1.5 </a:t>
            </a:r>
            <a:r>
              <a:rPr lang="hr-HR" dirty="0" err="1" smtClean="0"/>
              <a:t>mil</a:t>
            </a:r>
            <a:r>
              <a:rPr lang="hr-HR" dirty="0" smtClean="0"/>
              <a:t> E u prvoj fazi</a:t>
            </a:r>
            <a:endParaRPr lang="hr-HR" dirty="0"/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košta prijava?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068960"/>
            <a:ext cx="631221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košta program?</a:t>
            </a:r>
            <a:endParaRPr lang="hr-HR" dirty="0"/>
          </a:p>
        </p:txBody>
      </p:sp>
      <p:pic>
        <p:nvPicPr>
          <p:cNvPr id="7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7128792" cy="3962760"/>
          </a:xfrm>
        </p:spPr>
      </p:pic>
    </p:spTree>
    <p:extLst>
      <p:ext uri="{BB962C8B-B14F-4D97-AF65-F5344CB8AC3E}">
        <p14:creationId xmlns:p14="http://schemas.microsoft.com/office/powerpoint/2010/main" val="18495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sk-SK" altLang="sr-Latn-R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sk-SK" altLang="sr-Latn-R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alt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70 % iz ERDF ( European Regional Development Fund)</a:t>
            </a:r>
            <a:endParaRPr lang="sk-SK" altLang="sr-Latn-R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sk-SK" altLang="sr-Latn-R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alt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alt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mil. EUR</a:t>
            </a:r>
            <a:r>
              <a:rPr lang="hr-HR" alt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 strukturnih fondova</a:t>
            </a:r>
            <a:endParaRPr lang="sk-SK" altLang="sr-Latn-R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k-SK" altLang="sr-Latn-RS" dirty="0" smtClean="0">
              <a:latin typeface="Arial" pitchFamily="34" charset="0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altLang="sr-Latn-RS" b="1" dirty="0" smtClean="0">
                <a:latin typeface="+mn-lt"/>
              </a:rPr>
              <a:t/>
            </a:r>
            <a:br>
              <a:rPr lang="sk-SK" altLang="sr-Latn-RS" b="1" dirty="0" smtClean="0">
                <a:latin typeface="+mn-lt"/>
              </a:rPr>
            </a:br>
            <a:r>
              <a:rPr lang="sk-SK" altLang="sr-Latn-RS" b="1" dirty="0" smtClean="0">
                <a:latin typeface="+mn-lt"/>
              </a:rPr>
              <a:t>GUIMARÃES- 2012</a:t>
            </a:r>
            <a:br>
              <a:rPr lang="sk-SK" altLang="sr-Latn-RS" b="1" dirty="0" smtClean="0">
                <a:latin typeface="+mn-lt"/>
              </a:rPr>
            </a:br>
            <a:r>
              <a:rPr lang="sk-SK" altLang="sr-Latn-RS" sz="2200" b="1" dirty="0" smtClean="0">
                <a:latin typeface="+mn-lt"/>
              </a:rPr>
              <a:t>(52 181 st.)</a:t>
            </a:r>
            <a:r>
              <a:rPr lang="sk-SK" altLang="sr-Latn-RS" b="1" dirty="0" smtClean="0">
                <a:latin typeface="+mn-lt"/>
              </a:rPr>
              <a:t/>
            </a:r>
            <a:br>
              <a:rPr lang="sk-SK" altLang="sr-Latn-RS" b="1" dirty="0" smtClean="0">
                <a:latin typeface="+mn-lt"/>
              </a:rPr>
            </a:br>
            <a:endParaRPr lang="hr-HR" dirty="0">
              <a:latin typeface="+mn-lt"/>
            </a:endParaRPr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" y="112474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2676" y="3854065"/>
            <a:ext cx="7408333" cy="27964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Lille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3000</a:t>
            </a:r>
          </a:p>
          <a:p>
            <a:pPr marL="0" indent="0">
              <a:buNone/>
            </a:pP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Regionalne prijestolnice 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kulture-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Nord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-Pas-de-</a:t>
            </a:r>
            <a:r>
              <a:rPr lang="hr-H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Calais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fr-FR" dirty="0">
                <a:latin typeface="Tahoma" pitchFamily="34" charset="0"/>
                <a:ea typeface="Tahoma" pitchFamily="34" charset="0"/>
                <a:cs typeface="Tahoma" pitchFamily="34" charset="0"/>
              </a:rPr>
              <a:t>Valenciennes 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2007</a:t>
            </a: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Béthune 2011 </a:t>
            </a: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hr-H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Dunqerque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2013</a:t>
            </a:r>
          </a:p>
          <a:p>
            <a:pPr marL="0" indent="0">
              <a:buNone/>
            </a:pP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UK National City </a:t>
            </a:r>
            <a:r>
              <a:rPr lang="hr-H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Culture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hr-H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Derry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~Londonderry2013</a:t>
            </a:r>
          </a:p>
          <a:p>
            <a:pPr marL="0" indent="0">
              <a:buNone/>
            </a:pP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Ireland City </a:t>
            </a:r>
            <a:r>
              <a:rPr lang="hr-H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Culture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Limerick2014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LILLE 2004</a:t>
            </a:r>
            <a:br>
              <a:rPr lang="hr-HR" dirty="0" smtClean="0"/>
            </a:br>
            <a:r>
              <a:rPr lang="hr-HR" sz="2200" dirty="0" smtClean="0"/>
              <a:t>(225 000 st.)</a:t>
            </a:r>
            <a:endParaRPr lang="hr-HR" sz="2200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wgHBhUUBwgTFhIXGSIbGRgYGRwcFRsiIiYdGCAoJB8kICgoJCAlHyEeLTEjJTU3MC4vISM0ODMuNygtLjABCgoKDg0OGxAQGzQmICM3LDc0Ny8yNDI3NzQtLyw0LDU3Ni83NCw3Ky4vLCwsLS82LDUsLjQsLDQtLDQsLCwsL//AABEIAKAAoAMBEQACEQEDEQH/xAAcAAEAAgMBAQEAAAAAAAAAAAAABAYDBQcCAQj/xAA9EAABAwMDAQUFBQYFBQAAAAABAAIDBAURBhIhMRMiQVFhBxQycYEVQlKRoSNikrHB0SRydMLhFhczNkT/xAAbAQEAAQUBAAAAAAAAAAAAAAAABAECAwUGB//EADIRAQACAQIEBAQFAwUAAAAAAAABAgMEEQUSITETQVFhIjJxkQahwdHhsfDxMzRScnP/2gAMAwEAAhEDEQA/AO4oCAgICAgICAgICAgICAgICAgICAgICAgICAgICAgICAgICAgICAgICAgICAgICAgICAgICAgICAgICAgICAgICAgICAgICAgICAgICAgICAgICAgICAgICAgICAgICAgICAgICAgICAgICAgICAgICAgICAgICAgICAgICAgICAgICAgICAgICAgICAgIKrqTXlosbyzcZZRwWMxwfU9B/P0UbLqqY+neW70HAdTq4i/y19Z/SFRl9rVYX/srVGB5F5J/PAUWdfbyhva/hLFt8WSd/pH8trZ/apQ1Mu26Ubov3mne36jAI/VZaa6s9LRsg6r8K5qRzYb83tPSf2/ov1NUQ1cAfTShzHDIcDkFTYmJjeHMZMdsdppeNpj1ZVVYj0NbTXCmElFO17D0cOnHBVtbRaN4Zc2DJhvyZI2n3R33u1xwSPfXMDI3bHnPDXdMH1yqeLTaZ37MsaHUTatYpO9o3j3j1bBXorW1t+tNBViOsuEbJD91zsHnp8vqsdstKztMpeLQanNTxMdJmPWIfbhfbVbZwyvr42PPQOPKWy0rO1pMGh1Oes3xUmY9n25Xu2Wvb9oV0bN3Lcnr/wAKt8lKfNKmDRajUb+FSZ277JL62ljo+1fO0RAbt+e7jzyq80bb+TFGHJOTw4rPN2280Z97tjI4nPrWATO2xHPxnyCrExMbwtyY747TS8bTDLdLnQ2iiMtzqWxxNxlzjhozwP1VVj7HcaOS4ugZUNMzGhzmfeDTwD8iglICAgIKJ7T9UyWilEFA/EsgJc4HljenHqeflhQtXnmkcte8um/DvC66m85ssfDXtHrP7Q42tU9AXrROi31rJJL7bpex2ZZyWvJ9B1PGevHTqpmn03NvN46OZ4vxqMU1x6bJHNv184iPr2UeSN8UhErCHA4IIwR9FDmNnSVtFo3id4Wr2fapfYLkGVEn+HkOHAnhp6bh/X0+Sk6bP4dtp7S0nHOFRrMPPSPjr29/b9nc1uXmzlWnqqop7HaxBO5odUPDgCQHDPQ+Y+a1uK0xTHt6y7bXYqX1Grm0RMxSu2/l0Ybn/wCr3T/Wf7grb/6eT6smn/3mk/8AP9JSNZ3a6Q6in7CudGIgzZ+12MGeuWYPaZ/RXZ8l4vO09tvP+92LhOk09tLj5qRPPzb/AA7z099/h/VI1ebVPdZKajbE2on2momkd3Yw3GMZ+9jwGPD6XZ+SbTSO895YuFxqKYa6jJvNKb8lax1tv67eX1/zHuIoYK66NrHM/wDDGIt+NxAbju+fOOittyxOSJ9I2ZcHi3x6S2Pf5rc23182WB1LFeWfapYG/Z7dnaYxnHOM+KrG0X+L/isvGS2nnwN9/Fnfb6+yCyK61mkII3W+V1I2Jz3Frmjc7vFuckHa3rx1Vm17YojbokTbT4tdkvF4jJNoiN4npHTftHeezzUzSS2qx9pTuZtq2gZx3htJyMHp8+eFM0074o6Ob45SK66+1t95+3s1WsqyqqtF3oVVS94ZXNawOcSGjLOBnoPQKQ1Lfakr6q2azu0tA7ErLcwtOM4OTz9EGD2NXK5z3mSOruL5IzTsk2yVHvDw4kDO7aNoIPweHqg64gICDgOv6p9Xq6cvJ7rto9ABj+60mptvll6hwTFGPQ44jzjf7tRbrjV2yYuoZdriMZwCfpkHHzCxVvNZ3hPz6bHnry5I3j+/R1jStBd59CSOhrXmpqMua57zkDho73J6D9Vs8NLzhmYnrLh+JajTU4lWtqRGPH0mIiPrPRR9Uy6ipIuy1JTNeXDuSOa0vGCM7Xjw5HXzUPNOWI2yQ6Th1dDkt4mkttt3iJnbr6xP6eiqqM3b9EaRqnVmmad8h5MYz9OP6Le4Lc2OJeUcUxRi1mSsdt5SY7PbYo2COijAjO5gAGGnzHkVdGOsbdOzDbWZ7TaZvO9uk+/1H2e2vhe19FGWyO3PGBhx8z5lPDrtMbdyNZni1bRed6xtHtD1U2ugqqlslTRxue3o4tBI+qrNKzO8wtx6rNjpNKXmInyiWCq0/Z6ucvqrbE57upLQSfD+StnFSZ3mGXHxDVY6xWmSYiPdlqrPbax7TVUEby0YaXNBwP7Ks46T3hZj1mfHExS8xv32l6r7XQXED3+jY/b03NBwlqVt80LcOqzYN/CtMb+kpBhiMGwxjZjbtxxjpjHlhXbRtsxRe3Nz79e6K6z218cQdRRkQndEMcMPTLfIpEREbQrkyWyWm953mUessti90lbW0UIjmeHShwAa93ABdnqc4VViWLbRCtfL7qztXt2PdgbnNHQHzHogx2qy2uzh32Vb4otxy7Y0Nz5Zx9UE9AQEHCNc0Ap9byNqJNrJHh27GcNdjJxnnHPHotLqKbZpifN6ZwbUTfh1bUjeaxMbe8eX9F6q7Jo7SFsIucbZHuH3+ZH48gOgzhTbYsGGvxOaxa3inEs2+GeWI9OkR9fVzzUuqKm9VzHQNMMcY2xsafhHHiMcnA/IKBlzzed46bOr4fwvHpcc1t8VrdbTPmuPs21LFcKZ9Jfpd+QS0yHIc0/E0k/mPr5KXpc0WiaXc/x/htsN66rTRtt35fKfKen5/wAqfrSGw0tyDNPFxa3Ie4u3NJ/dPp5qLnjHFtqN/wAJvrMmHn1W289o22nb3dn03Ry0Wl4Yzw8RD05Iz/NbbDXlxxDzviWaM2ryXjtMy5fBadUf9tpIKW21jKl8rcl0+Xkhoe94P3Gl7cYyck58VlQlmttmv1x1xFVVdRLDFHBC5zDu2yPLZGvb8QAwSCcg5wEGLT9ousbrS+4QTl0VPL24L3fGNhjDhnBPL8ZQaTTsGr6LTrftahqnSsro5iA7L3RublwHe6BwPdJ8QgtWnaW6Re0OtfWwzdg/HZFwJjA2szg78DkHjb15yg19bbr5Jqi5dnDPskpy2B2Ts3bPuu34ac/u9fFBW7jZtX1WjIRDBViX3lz3N3kTBmwN/F13A4BOM8oLBWWu/O17UyRQ1BiNPIGv3HYcxtDABn4t4d4cFBq6jS+o6HRNKySeeaV1S2aRoD3Ojb2RaWkGUF2HgHhw7xzjhBtJ6C+Ov91d7vUbZIT7uRuxns2DunfgHdnjb15yg0M1o127SBa0Te9NrCQdx5ibBsB+Lo5wHH4jn1QWbT1BeodawvrYZuxFHE3JyWCQNIfk78A9M5Bz5jCDoiAgpntI0o+/UQkoW/t4wePxt64+Y8Pr5qJqsHiRvHeHQ8A4rGkyTjyfJb8p9fp6uS3u7110fGLh8UTOzHGDx5+q1mTJa+3N5O50ekw6eLTi7Xnf7+ns1qxpgguvs50lJeK4T1sX+HYc89HkeA8wD1/JS9Lp5vPNPaHO8e4tXTY5w45+O35R+/p93Z5n9nCSB0BK27zty6h9pt2q9MmYW2LtveI4g0do5pEjBIDtaC4kZ6DOUF41HeqizUUDmwtc6SeKJw5wO0cGEjx4zxlBAi1a5/tEdb+wbsEO8PB724YJBHgMEIFTqesZrkUcVPD2IDN7nPxITIJXDaOhx2ZyOvOfAoK9Y/aTX3Gka6WgiBc+kbwXf/Q57Hfw7eEGxu2srrbqq4h1JAWUjYnM5fud2hON3yDT09EGtl9pFyFdQxxW+Emqe9pBc4Y2ydlwemduTz5YQWPR+o6+/XKrbUUzGxQSuiYQ2TLtrnMzuI2HgchpyPFBakBAQEBAQEGg1BpCz387qyDbJ+NnD/r4H6rBl09MneG00PGNVo+mO28ek9YVGX2Rxl/7K9EDyMWT+e8KLOg9Lfk3tfxdbb4sXX/t/EttZ/ZnZqB4dWPdM7ydwz+Ef1JWWmipXrPVB1X4m1WaOXHEUj27/f8AhdY2MjYBG0ADgAcAKZ2c7NptO8931wDm4cOCijRt0bpttsMDbND2BdvLNvdLsYz88IJ9ys9uutB2Nxo2SRcdxwy3jp+SDHFYLTDcBNFb4xMPv473QM6/5WgfRB6msdrmu7amWgjNQwYbIR3wORwfqfzQQm6O022hfC2ywiKRwe9gb3XOHQn5eCCXJYLTJFI2SgjLZWtZICPiawYaD6AE4QYv+l7HsiH2XFiEARcfBgh4x5d4A/MIM1vsdrttbJLQULGSynMjmjBeck8/UlBsUBAQEBAQEBAQEBAQEBAQEBAQEBAQEBAQEBAQEBAQEBAQEBAQEBAQEBAQEBAQEBAQEBAQEBAQEBAQEBAQEBAQEBAQEBAQEBAQEBAQEBAQEBAQEBAQEBAQEBAQEBAQEBAQEBAQEBAQEBAQEBAQEBAQEBAQEBAQEBAQEBAQEBAQEBAQEBAQEBAQEBAQEBAQEBAQE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data:image/jpeg;base64,/9j/4AAQSkZJRgABAQAAAQABAAD/2wCEAAkGBwgHBhUUBwgTFhIXGSIbGRgYGRwcFRsiIiYdGCAoJB8kICgoJCAlHyEeLTEjJTU3MC4vISM0ODMuNygtLjABCgoKDg0OGxAQGzQmICM3LDc0Ny8yNDI3NzQtLyw0LDU3Ni83NCw3Ky4vLCwsLS82LDUsLjQsLDQtLDQsLCwsL//AABEIAKAAoAMBEQACEQEDEQH/xAAcAAEAAgMBAQEAAAAAAAAAAAAABAYDBQcCAQj/xAA9EAABAwMDAQUFBQYFBQAAAAABAAIDBAURBhIhMRMiQVFhBxQycYEVQlKRoSNikrHB0SRydMLhFhczNkT/xAAbAQEAAQUBAAAAAAAAAAAAAAAABAECAwUGB//EADIRAQACAQIEBAQFAwUAAAAAAAABAgMEEQUSITETQVFhIjJxkQahwdHhsfDxMzRScnP/2gAMAwEAAhEDEQA/AO4oCAgICAgICAgICAgICAgICAgICAgICAgICAgICAgICAgICAgICAgICAgICAgICAgICAgICAgICAgICAgICAgICAgICAgICAgICAgICAgICAgICAgICAgICAgICAgICAgICAgICAgICAgICAgICAgICAgICAgICAgICAgICAgICAgICAgICAgICAgICAgIKrqTXlosbyzcZZRwWMxwfU9B/P0UbLqqY+neW70HAdTq4i/y19Z/SFRl9rVYX/srVGB5F5J/PAUWdfbyhva/hLFt8WSd/pH8trZ/apQ1Mu26Ubov3mne36jAI/VZaa6s9LRsg6r8K5qRzYb83tPSf2/ov1NUQ1cAfTShzHDIcDkFTYmJjeHMZMdsdppeNpj1ZVVYj0NbTXCmElFO17D0cOnHBVtbRaN4Zc2DJhvyZI2n3R33u1xwSPfXMDI3bHnPDXdMH1yqeLTaZ37MsaHUTatYpO9o3j3j1bBXorW1t+tNBViOsuEbJD91zsHnp8vqsdstKztMpeLQanNTxMdJmPWIfbhfbVbZwyvr42PPQOPKWy0rO1pMGh1Oes3xUmY9n25Xu2Wvb9oV0bN3Lcnr/wAKt8lKfNKmDRajUb+FSZ277JL62ljo+1fO0RAbt+e7jzyq80bb+TFGHJOTw4rPN2280Z97tjI4nPrWATO2xHPxnyCrExMbwtyY747TS8bTDLdLnQ2iiMtzqWxxNxlzjhozwP1VVj7HcaOS4ugZUNMzGhzmfeDTwD8iglICAgIKJ7T9UyWilEFA/EsgJc4HljenHqeflhQtXnmkcte8um/DvC66m85ssfDXtHrP7Q42tU9AXrROi31rJJL7bpex2ZZyWvJ9B1PGevHTqpmn03NvN46OZ4vxqMU1x6bJHNv184iPr2UeSN8UhErCHA4IIwR9FDmNnSVtFo3id4Wr2fapfYLkGVEn+HkOHAnhp6bh/X0+Sk6bP4dtp7S0nHOFRrMPPSPjr29/b9nc1uXmzlWnqqop7HaxBO5odUPDgCQHDPQ+Y+a1uK0xTHt6y7bXYqX1Grm0RMxSu2/l0Ybn/wCr3T/Wf7grb/6eT6smn/3mk/8AP9JSNZ3a6Q6in7CudGIgzZ+12MGeuWYPaZ/RXZ8l4vO09tvP+92LhOk09tLj5qRPPzb/AA7z099/h/VI1ebVPdZKajbE2on2momkd3Yw3GMZ+9jwGPD6XZ+SbTSO895YuFxqKYa6jJvNKb8lax1tv67eX1/zHuIoYK66NrHM/wDDGIt+NxAbju+fOOittyxOSJ9I2ZcHi3x6S2Pf5rc23182WB1LFeWfapYG/Z7dnaYxnHOM+KrG0X+L/isvGS2nnwN9/Fnfb6+yCyK61mkII3W+V1I2Jz3Frmjc7vFuckHa3rx1Vm17YojbokTbT4tdkvF4jJNoiN4npHTftHeezzUzSS2qx9pTuZtq2gZx3htJyMHp8+eFM0074o6Ob45SK66+1t95+3s1WsqyqqtF3oVVS94ZXNawOcSGjLOBnoPQKQ1Lfakr6q2azu0tA7ErLcwtOM4OTz9EGD2NXK5z3mSOruL5IzTsk2yVHvDw4kDO7aNoIPweHqg64gICDgOv6p9Xq6cvJ7rto9ABj+60mptvll6hwTFGPQ44jzjf7tRbrjV2yYuoZdriMZwCfpkHHzCxVvNZ3hPz6bHnry5I3j+/R1jStBd59CSOhrXmpqMua57zkDho73J6D9Vs8NLzhmYnrLh+JajTU4lWtqRGPH0mIiPrPRR9Uy6ipIuy1JTNeXDuSOa0vGCM7Xjw5HXzUPNOWI2yQ6Th1dDkt4mkttt3iJnbr6xP6eiqqM3b9EaRqnVmmad8h5MYz9OP6Le4Lc2OJeUcUxRi1mSsdt5SY7PbYo2COijAjO5gAGGnzHkVdGOsbdOzDbWZ7TaZvO9uk+/1H2e2vhe19FGWyO3PGBhx8z5lPDrtMbdyNZni1bRed6xtHtD1U2ugqqlslTRxue3o4tBI+qrNKzO8wtx6rNjpNKXmInyiWCq0/Z6ucvqrbE57upLQSfD+StnFSZ3mGXHxDVY6xWmSYiPdlqrPbax7TVUEby0YaXNBwP7Ks46T3hZj1mfHExS8xv32l6r7XQXED3+jY/b03NBwlqVt80LcOqzYN/CtMb+kpBhiMGwxjZjbtxxjpjHlhXbRtsxRe3Nz79e6K6z218cQdRRkQndEMcMPTLfIpEREbQrkyWyWm953mUessti90lbW0UIjmeHShwAa93ABdnqc4VViWLbRCtfL7qztXt2PdgbnNHQHzHogx2qy2uzh32Vb4otxy7Y0Nz5Zx9UE9AQEHCNc0Ap9byNqJNrJHh27GcNdjJxnnHPHotLqKbZpifN6ZwbUTfh1bUjeaxMbe8eX9F6q7Jo7SFsIucbZHuH3+ZH48gOgzhTbYsGGvxOaxa3inEs2+GeWI9OkR9fVzzUuqKm9VzHQNMMcY2xsafhHHiMcnA/IKBlzzed46bOr4fwvHpcc1t8VrdbTPmuPs21LFcKZ9Jfpd+QS0yHIc0/E0k/mPr5KXpc0WiaXc/x/htsN66rTRtt35fKfKen5/wAqfrSGw0tyDNPFxa3Ie4u3NJ/dPp5qLnjHFtqN/wAJvrMmHn1W289o22nb3dn03Ry0Wl4Yzw8RD05Iz/NbbDXlxxDzviWaM2ryXjtMy5fBadUf9tpIKW21jKl8rcl0+Xkhoe94P3Gl7cYyck58VlQlmttmv1x1xFVVdRLDFHBC5zDu2yPLZGvb8QAwSCcg5wEGLT9ousbrS+4QTl0VPL24L3fGNhjDhnBPL8ZQaTTsGr6LTrftahqnSsro5iA7L3RublwHe6BwPdJ8QgtWnaW6Re0OtfWwzdg/HZFwJjA2szg78DkHjb15yg19bbr5Jqi5dnDPskpy2B2Ts3bPuu34ac/u9fFBW7jZtX1WjIRDBViX3lz3N3kTBmwN/F13A4BOM8oLBWWu/O17UyRQ1BiNPIGv3HYcxtDABn4t4d4cFBq6jS+o6HRNKySeeaV1S2aRoD3Ojb2RaWkGUF2HgHhw7xzjhBtJ6C+Ov91d7vUbZIT7uRuxns2DunfgHdnjb15yg0M1o127SBa0Te9NrCQdx5ibBsB+Lo5wHH4jn1QWbT1BeodawvrYZuxFHE3JyWCQNIfk78A9M5Bz5jCDoiAgpntI0o+/UQkoW/t4wePxt64+Y8Pr5qJqsHiRvHeHQ8A4rGkyTjyfJb8p9fp6uS3u7110fGLh8UTOzHGDx5+q1mTJa+3N5O50ekw6eLTi7Xnf7+ns1qxpgguvs50lJeK4T1sX+HYc89HkeA8wD1/JS9Lp5vPNPaHO8e4tXTY5w45+O35R+/p93Z5n9nCSB0BK27zty6h9pt2q9MmYW2LtveI4g0do5pEjBIDtaC4kZ6DOUF41HeqizUUDmwtc6SeKJw5wO0cGEjx4zxlBAi1a5/tEdb+wbsEO8PB724YJBHgMEIFTqesZrkUcVPD2IDN7nPxITIJXDaOhx2ZyOvOfAoK9Y/aTX3Gka6WgiBc+kbwXf/Q57Hfw7eEGxu2srrbqq4h1JAWUjYnM5fud2hON3yDT09EGtl9pFyFdQxxW+Emqe9pBc4Y2ydlwemduTz5YQWPR+o6+/XKrbUUzGxQSuiYQ2TLtrnMzuI2HgchpyPFBakBAQEBAQEGg1BpCz387qyDbJ+NnD/r4H6rBl09MneG00PGNVo+mO28ek9YVGX2Rxl/7K9EDyMWT+e8KLOg9Lfk3tfxdbb4sXX/t/EttZ/ZnZqB4dWPdM7ydwz+Ef1JWWmipXrPVB1X4m1WaOXHEUj27/f8AhdY2MjYBG0ADgAcAKZ2c7NptO8931wDm4cOCijRt0bpttsMDbND2BdvLNvdLsYz88IJ9ys9uutB2Nxo2SRcdxwy3jp+SDHFYLTDcBNFb4xMPv473QM6/5WgfRB6msdrmu7amWgjNQwYbIR3wORwfqfzQQm6O022hfC2ywiKRwe9gb3XOHQn5eCCXJYLTJFI2SgjLZWtZICPiawYaD6AE4QYv+l7HsiH2XFiEARcfBgh4x5d4A/MIM1vsdrttbJLQULGSynMjmjBeck8/UlBsUBAQEBAQEBAQEBAQEBAQEBAQEBAQEBAQEBAQEBAQEBAQEBAQEBAQEBAQEBAQEBAQEBAQEBAQEBAQEBAQEBAQEBAQEBAQEBAQEBAQEBAQEBAQEBAQEBAQEBAQEBAQEBAQEBAQEBAQEBAQEBAQEBAQEBAQEBAQEBAQEBAQEBAQEBAQEBAQEBAQEBAQEBAQEBAQE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0975" y="-76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2" name="Picture 6" descr="Lille2004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8" y="1765831"/>
            <a:ext cx="2088233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996951"/>
            <a:ext cx="7408333" cy="3129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altLang="sr-Latn-R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alt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 kulturnih instituta i ambasada</a:t>
            </a:r>
            <a:endParaRPr lang="sk-SK" altLang="sr-Latn-R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sk-SK" altLang="sr-Latn-R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alt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Planirano 57.4 a potrošeno 28.4 mil. E</a:t>
            </a:r>
          </a:p>
          <a:p>
            <a:pPr>
              <a:buFont typeface="Wingdings" pitchFamily="2" charset="2"/>
              <a:buChar char="§"/>
            </a:pPr>
            <a:endParaRPr lang="hr-HR" altLang="sr-Latn-R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alt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Podrška kulturnoj ponudi, razvoj gradske infrastrukture, promocija urbanog i regionalnog razvoja</a:t>
            </a:r>
          </a:p>
          <a:p>
            <a:pPr>
              <a:buFont typeface="Wingdings" pitchFamily="2" charset="2"/>
              <a:buChar char="§"/>
            </a:pPr>
            <a:endParaRPr lang="sk-SK" altLang="sr-Latn-R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MARIBOR 2012</a:t>
            </a:r>
            <a:r>
              <a:rPr lang="hr-HR" dirty="0"/>
              <a:t/>
            </a:r>
            <a:br>
              <a:rPr lang="hr-HR" dirty="0"/>
            </a:br>
            <a:r>
              <a:rPr lang="hr-HR" sz="2200" dirty="0" smtClean="0"/>
              <a:t>(119 000 st.)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0" y="2132856"/>
            <a:ext cx="21526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320480"/>
          </a:xfrm>
        </p:spPr>
        <p:txBody>
          <a:bodyPr>
            <a:normAutofit/>
          </a:bodyPr>
          <a:lstStyle/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endParaRPr lang="hr-HR" sz="1800" dirty="0" smtClean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 smtClean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Odluka Europskog parlamenta i Vijeća o utvrđivanju djelovanja Unije za manifestaciju Europskih prijestolnica kulture za godine 2020. do 2033.</a:t>
            </a: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hr-HR" sz="1800" dirty="0" smtClean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 smtClean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Hrvatska i Irska su prve na listi</a:t>
            </a: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hr-HR" sz="1800" dirty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Priprema - 6 </a:t>
            </a:r>
            <a:r>
              <a:rPr lang="hr-H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godina</a:t>
            </a:r>
          </a:p>
          <a:p>
            <a:pPr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hr-H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Samo jedan </a:t>
            </a:r>
            <a:r>
              <a:rPr lang="pl-P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hrvatski grad će nositi naslov EPK</a:t>
            </a: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fr-BE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endParaRPr lang="hr-HR" sz="1800" dirty="0" smtClean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fr-BE" sz="1800" dirty="0" smtClean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FontTx/>
              <a:buChar char="-"/>
              <a:defRPr/>
            </a:pPr>
            <a:endParaRPr lang="hr-HR" sz="1800" dirty="0" smtClean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endParaRPr lang="fr-BE" sz="1800" dirty="0" smtClean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endParaRPr lang="fr-BE" sz="1800" dirty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danas govorimo o EPK?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Ravenna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400" dirty="0" smtClean="0"/>
              <a:t>(158 100 st.)</a:t>
            </a:r>
            <a:endParaRPr lang="hr-HR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1524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123728" y="2679192"/>
            <a:ext cx="6343616" cy="3447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Poziv za volontiranje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Prikupljanje ideja, vizija, koncepta- aktivno sudjelovanje stanovništva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300 umjetnika u 15 radnih skupina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Konferencije, koncerti, izložbe, radionice, predstave</a:t>
            </a:r>
            <a:r>
              <a:rPr lang="hr-HR" dirty="0"/>
              <a:t> </a:t>
            </a:r>
            <a:r>
              <a:rPr lang="hr-HR" dirty="0" smtClean="0"/>
              <a:t>kao reklama projektu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Uključivanje škola, vrtića, fakulteta, </a:t>
            </a:r>
            <a:r>
              <a:rPr lang="hr-HR" dirty="0" err="1" smtClean="0"/>
              <a:t>udruga..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7"/>
          <p:cNvSpPr txBox="1">
            <a:spLocks noChangeArrowheads="1"/>
          </p:cNvSpPr>
          <p:nvPr/>
        </p:nvSpPr>
        <p:spPr bwMode="auto">
          <a:xfrm>
            <a:off x="533400" y="533400"/>
            <a:ext cx="8153400" cy="976313"/>
          </a:xfrm>
          <a:prstGeom prst="rect">
            <a:avLst/>
          </a:prstGeom>
          <a:solidFill>
            <a:srgbClr val="99CC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80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How I Can Play My Part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200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539750" y="1916113"/>
            <a:ext cx="4572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Be friendly, knowledgeable, welcoming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Promote your 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Keep up to date with things to see and do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08 Place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Visit exhibitions and attractions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Websites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It’s the things that you say and do that make the difference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678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b="1" dirty="0" err="1" smtClean="0">
                <a:hlinkClick r:id="rId3"/>
              </a:rPr>
              <a:t>epk</a:t>
            </a:r>
            <a:r>
              <a:rPr lang="hr-HR" b="1" dirty="0" smtClean="0">
                <a:hlinkClick r:id="rId3"/>
              </a:rPr>
              <a:t>@min-</a:t>
            </a:r>
            <a:r>
              <a:rPr lang="hr-HR" b="1" dirty="0" err="1" smtClean="0">
                <a:hlinkClick r:id="rId3"/>
              </a:rPr>
              <a:t>kulture.hr</a:t>
            </a:r>
            <a:r>
              <a:rPr lang="hr-HR" b="1" dirty="0" smtClean="0"/>
              <a:t> </a:t>
            </a:r>
          </a:p>
          <a:p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7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1985.- Europski grad kulture - odlukom Vijeća ministara, na prijedlog tadašnje grčke ministrice kulture </a:t>
            </a:r>
            <a:r>
              <a:rPr lang="hr-HR" sz="1700" dirty="0" err="1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Meline</a:t>
            </a:r>
            <a:r>
              <a:rPr lang="hr-HR" sz="17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1700" dirty="0" err="1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Mercouri</a:t>
            </a:r>
            <a:r>
              <a:rPr lang="hr-HR" sz="17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sredstvo zbližavanja građana Europske </a:t>
            </a:r>
            <a:r>
              <a:rPr lang="hr-HR" sz="1700" dirty="0" smtClean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unije</a:t>
            </a:r>
          </a:p>
          <a:p>
            <a:pPr algn="just" eaLnBrk="0" fontAlgn="base" hangingPunct="0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endParaRPr lang="hr-HR" sz="1700" dirty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700" dirty="0" smtClean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1992</a:t>
            </a:r>
            <a:r>
              <a:rPr lang="hr-HR" sz="17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.- Europski mjesec kulture- sličan Europskome gradu kulture, ali je trajao znatno kraće i bio je namijenjen prije svega zemljama Srednje i Istočne </a:t>
            </a:r>
            <a:r>
              <a:rPr lang="hr-HR" sz="1700" dirty="0" smtClean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Europe</a:t>
            </a:r>
          </a:p>
          <a:p>
            <a:pPr algn="just" eaLnBrk="0" fontAlgn="base" hangingPunct="0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endParaRPr lang="hr-HR" sz="1700" dirty="0">
              <a:solidFill>
                <a:srgbClr val="0F549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r-HR" sz="1700" dirty="0">
                <a:solidFill>
                  <a:srgbClr val="0F549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1999.- Europski grad kulture preimenovan je u Europski glavni grad kulture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je EPK?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3705861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endParaRPr lang="fr-BE" altLang="sr-Latn-RS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Projekt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koji osigurava najveću vidljivost </a:t>
            </a: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na karti europskih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kulturnih </a:t>
            </a: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događanja</a:t>
            </a:r>
            <a:endParaRPr lang="hr-HR" altLang="sr-Latn-RS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Visoka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umjetnička i kulturna </a:t>
            </a: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kvaliteta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Suradnja svih sektora</a:t>
            </a:r>
            <a:endParaRPr lang="hr-HR" altLang="sr-Latn-RS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Šestogodišnja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priprema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Z</a:t>
            </a: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načajna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financijska ulaganja: </a:t>
            </a:r>
            <a:endParaRPr lang="fr-BE" altLang="sr-Latn-RS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68580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ukupni operativni trošak</a:t>
            </a:r>
            <a:r>
              <a:rPr lang="fr-BE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između</a:t>
            </a:r>
            <a:r>
              <a:rPr lang="fr-BE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15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</a:t>
            </a:r>
            <a:r>
              <a:rPr lang="fr-BE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100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mil. E</a:t>
            </a:r>
          </a:p>
          <a:p>
            <a:pPr marL="68580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ukupni programski/infrastrukturni trošak</a:t>
            </a:r>
            <a:r>
              <a:rPr lang="fr-BE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između</a:t>
            </a:r>
            <a:r>
              <a:rPr lang="fr-BE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10 </a:t>
            </a: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 </a:t>
            </a:r>
            <a:r>
              <a:rPr lang="fr-BE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220</a:t>
            </a:r>
            <a:r>
              <a:rPr lang="hr-HR" altLang="sr-Latn-RS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hr-HR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mil. E</a:t>
            </a:r>
            <a:r>
              <a:rPr lang="fr-BE" altLang="sr-Latn-R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	</a:t>
            </a:r>
            <a:endParaRPr lang="hr-HR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Vrlo ambiciozan projekt</a:t>
            </a:r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čuvanje i promocija različitosti kultura u Europi te isticanje zajedničkih značajki </a:t>
            </a:r>
          </a:p>
          <a:p>
            <a:pPr>
              <a:buFont typeface="Wingdings" pitchFamily="2" charset="2"/>
              <a:buChar char="§"/>
            </a:pP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romicanje doprinosa kulture dugoročnom razvoju gradova</a:t>
            </a: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Primarni ciljevi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99592" y="3501008"/>
            <a:ext cx="74888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28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Sekundarni ciljevi </a:t>
            </a:r>
          </a:p>
          <a:p>
            <a:pPr algn="just">
              <a:buFont typeface="Wingdings" pitchFamily="2" charset="2"/>
              <a:buChar char="ü"/>
            </a:pPr>
            <a:endParaRPr lang="hr-HR" altLang="sr-Latn-RS" dirty="0">
              <a:solidFill>
                <a:schemeClr val="tx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hr-HR" altLang="sr-Latn-RS" dirty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pojačati domet, raznolikost i Europsku dimenziju kulturne ponude gradova, uključujući i transnacionalnu suradnju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hr-HR" altLang="sr-Latn-RS" dirty="0" smtClean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proširiti </a:t>
            </a:r>
            <a:r>
              <a:rPr lang="hr-HR" altLang="sr-Latn-RS" dirty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pristup i zastupljenost kulture u svakodnevnom životu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hr-HR" altLang="sr-Latn-RS" dirty="0" smtClean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ojačati </a:t>
            </a:r>
            <a:r>
              <a:rPr lang="hr-HR" altLang="sr-Latn-RS" dirty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kapacitete kulturnog sektora i njegove veze s drugim sektorima</a:t>
            </a:r>
            <a:endParaRPr lang="fr-BE" altLang="sr-Latn-RS" dirty="0">
              <a:solidFill>
                <a:schemeClr val="tx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hr-HR" altLang="sr-Latn-RS" dirty="0" smtClean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potvrditi </a:t>
            </a:r>
            <a:r>
              <a:rPr lang="hr-HR" altLang="sr-Latn-RS" dirty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međunarodnu važnost gradova posredstvom kulture</a:t>
            </a:r>
            <a:endParaRPr lang="fr-BE" altLang="sr-Latn-RS" dirty="0">
              <a:solidFill>
                <a:schemeClr val="tx2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z="3200" dirty="0" smtClean="0"/>
              <a:t>Organizacijska struktura</a:t>
            </a:r>
          </a:p>
          <a:p>
            <a:pPr>
              <a:buFont typeface="Wingdings" pitchFamily="2" charset="2"/>
              <a:buChar char="§"/>
            </a:pPr>
            <a:endParaRPr lang="hr-HR" sz="3200" dirty="0" smtClean="0"/>
          </a:p>
          <a:p>
            <a:pPr>
              <a:buFont typeface="Wingdings" pitchFamily="2" charset="2"/>
              <a:buChar char="§"/>
            </a:pPr>
            <a:r>
              <a:rPr lang="hr-HR" sz="3200" dirty="0" smtClean="0"/>
              <a:t>Politička stabilnost</a:t>
            </a:r>
          </a:p>
          <a:p>
            <a:pPr>
              <a:buFont typeface="Wingdings" pitchFamily="2" charset="2"/>
              <a:buChar char="§"/>
            </a:pPr>
            <a:endParaRPr lang="hr-HR" sz="3200" dirty="0"/>
          </a:p>
          <a:p>
            <a:pPr>
              <a:buFont typeface="Wingdings" pitchFamily="2" charset="2"/>
              <a:buChar char="§"/>
            </a:pPr>
            <a:r>
              <a:rPr lang="hr-HR" sz="3200" dirty="0"/>
              <a:t>Ulaganja</a:t>
            </a:r>
          </a:p>
          <a:p>
            <a:pPr>
              <a:buFont typeface="Wingdings" pitchFamily="2" charset="2"/>
              <a:buChar char="§"/>
            </a:pPr>
            <a:endParaRPr lang="hr-HR" sz="3200" dirty="0" smtClean="0"/>
          </a:p>
          <a:p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rizici</a:t>
            </a:r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268959"/>
          </a:xfrm>
        </p:spPr>
        <p:txBody>
          <a:bodyPr>
            <a:normAutofit fontScale="70000" lnSpcReduction="20000"/>
          </a:bodyPr>
          <a:lstStyle/>
          <a:p>
            <a:pPr marL="297180" lvl="1" indent="-28575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hr-HR" sz="2500" dirty="0">
                <a:latin typeface="Tahoma" pitchFamily="34" charset="0"/>
                <a:cs typeface="Tahoma" pitchFamily="34" charset="0"/>
              </a:rPr>
              <a:t>p</a:t>
            </a:r>
            <a:r>
              <a:rPr lang="hr-HR" sz="2500" dirty="0" smtClean="0">
                <a:latin typeface="Tahoma" pitchFamily="34" charset="0"/>
                <a:cs typeface="Tahoma" pitchFamily="34" charset="0"/>
              </a:rPr>
              <a:t>rilika da se grad obnovi</a:t>
            </a:r>
          </a:p>
          <a:p>
            <a:pPr marL="297180" lvl="1" indent="-28575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hr-HR" sz="2500" dirty="0" smtClean="0">
                <a:latin typeface="Tahoma" pitchFamily="34" charset="0"/>
                <a:cs typeface="Tahoma" pitchFamily="34" charset="0"/>
              </a:rPr>
              <a:t>prilika </a:t>
            </a:r>
            <a:r>
              <a:rPr lang="hr-HR" sz="2500" dirty="0">
                <a:latin typeface="Tahoma" pitchFamily="34" charset="0"/>
                <a:cs typeface="Tahoma" pitchFamily="34" charset="0"/>
              </a:rPr>
              <a:t>za mijenjanje </a:t>
            </a:r>
            <a:r>
              <a:rPr lang="hr-HR" sz="2500" dirty="0" smtClean="0">
                <a:latin typeface="Tahoma" pitchFamily="34" charset="0"/>
                <a:cs typeface="Tahoma" pitchFamily="34" charset="0"/>
              </a:rPr>
              <a:t>imidža grada</a:t>
            </a:r>
            <a:endParaRPr lang="hr-HR" sz="2500" dirty="0">
              <a:latin typeface="Tahoma" pitchFamily="34" charset="0"/>
              <a:cs typeface="Tahoma" pitchFamily="34" charset="0"/>
            </a:endParaRPr>
          </a:p>
          <a:p>
            <a:pPr marL="297180" lvl="1" indent="-28575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vi-VN" sz="2500" dirty="0" smtClean="0">
                <a:latin typeface="Tahoma" pitchFamily="34" charset="0"/>
                <a:cs typeface="Tahoma" pitchFamily="34" charset="0"/>
              </a:rPr>
              <a:t>međusektorska </a:t>
            </a:r>
            <a:r>
              <a:rPr lang="vi-VN" sz="2500" dirty="0">
                <a:latin typeface="Tahoma" pitchFamily="34" charset="0"/>
                <a:cs typeface="Tahoma" pitchFamily="34" charset="0"/>
              </a:rPr>
              <a:t>suradnja </a:t>
            </a:r>
          </a:p>
          <a:p>
            <a:pPr marL="297180" lvl="1" indent="-28575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hr-HR" sz="2500" dirty="0">
                <a:latin typeface="Tahoma" pitchFamily="34" charset="0"/>
                <a:cs typeface="Tahoma" pitchFamily="34" charset="0"/>
              </a:rPr>
              <a:t>p</a:t>
            </a:r>
            <a:r>
              <a:rPr lang="hr-HR" sz="2500" dirty="0" smtClean="0">
                <a:latin typeface="Tahoma" pitchFamily="34" charset="0"/>
                <a:cs typeface="Tahoma" pitchFamily="34" charset="0"/>
              </a:rPr>
              <a:t>orast životnog standarda- nove </a:t>
            </a:r>
            <a:r>
              <a:rPr lang="hr-HR" sz="2500" dirty="0">
                <a:latin typeface="Tahoma" pitchFamily="34" charset="0"/>
                <a:cs typeface="Tahoma" pitchFamily="34" charset="0"/>
              </a:rPr>
              <a:t>mogućnosti zaposlenja </a:t>
            </a:r>
            <a:endParaRPr lang="fr-BE" sz="2500" dirty="0">
              <a:latin typeface="Tahoma" pitchFamily="34" charset="0"/>
              <a:cs typeface="Tahoma" pitchFamily="34" charset="0"/>
            </a:endParaRPr>
          </a:p>
          <a:p>
            <a:pPr marL="297180" lvl="1" indent="-28575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hr-HR" sz="2500" dirty="0">
                <a:latin typeface="Tahoma" pitchFamily="34" charset="0"/>
                <a:cs typeface="Tahoma" pitchFamily="34" charset="0"/>
              </a:rPr>
              <a:t>p</a:t>
            </a:r>
            <a:r>
              <a:rPr lang="hr-HR" sz="2500" dirty="0" smtClean="0">
                <a:latin typeface="Tahoma" pitchFamily="34" charset="0"/>
                <a:cs typeface="Tahoma" pitchFamily="34" charset="0"/>
              </a:rPr>
              <a:t>orast međunarodnih suradnji – profesionalizacija lokalnog kulturnog sektora</a:t>
            </a:r>
          </a:p>
          <a:p>
            <a:pPr marL="297180" lvl="1" indent="-28575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hr-HR" sz="2500" dirty="0">
                <a:latin typeface="Tahoma" pitchFamily="34" charset="0"/>
                <a:cs typeface="Tahoma" pitchFamily="34" charset="0"/>
              </a:rPr>
              <a:t>strategijski pristup u planiranju </a:t>
            </a:r>
            <a:r>
              <a:rPr lang="hr-HR" sz="2500" dirty="0" smtClean="0">
                <a:latin typeface="Tahoma" pitchFamily="34" charset="0"/>
                <a:cs typeface="Tahoma" pitchFamily="34" charset="0"/>
              </a:rPr>
              <a:t>- dugoročno </a:t>
            </a:r>
            <a:r>
              <a:rPr lang="hr-HR" sz="2500" dirty="0">
                <a:latin typeface="Tahoma" pitchFamily="34" charset="0"/>
                <a:cs typeface="Tahoma" pitchFamily="34" charset="0"/>
              </a:rPr>
              <a:t>ulaganje u napredak društva u cjelini- kroz kulturu</a:t>
            </a:r>
          </a:p>
          <a:p>
            <a:pPr marL="297180" lvl="1" indent="-285750" algn="just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hr-HR" sz="1800" dirty="0">
              <a:latin typeface="Tahoma" pitchFamily="34" charset="0"/>
              <a:cs typeface="Tahoma" pitchFamily="34" charset="0"/>
            </a:endParaRPr>
          </a:p>
          <a:p>
            <a:pPr marL="11430" lvl="1" indent="0" algn="just">
              <a:lnSpc>
                <a:spcPct val="150000"/>
              </a:lnSpc>
              <a:buNone/>
              <a:defRPr/>
            </a:pPr>
            <a:endParaRPr lang="hr-HR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Glavne prednosti</a:t>
            </a:r>
            <a:endParaRPr lang="hr-HR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7560840" cy="4104456"/>
          </a:xfrm>
        </p:spPr>
        <p:txBody>
          <a:bodyPr>
            <a:normAutofit fontScale="92500" lnSpcReduction="10000"/>
          </a:bodyPr>
          <a:lstStyle/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reanimiranje različitih gradskih prostora</a:t>
            </a:r>
            <a:endParaRPr lang="hr-HR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fr-BE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ujedinjavanje šire i uže lokalne zajednice oko zajedničkih interesa koje </a:t>
            </a:r>
            <a:r>
              <a:rPr lang="hr-HR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povezuje</a:t>
            </a:r>
            <a:r>
              <a:rPr lang="vi-VN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kultura 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fr-BE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kultura otvorena za </a:t>
            </a:r>
            <a:r>
              <a:rPr lang="hr-HR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sve: djeca, mladi, stariji, manjine, nezaštićeni, osobe s posebnim potrebama itd. 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hr-HR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hr-HR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azvoj novih publika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hr-HR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razvoj </a:t>
            </a:r>
            <a:r>
              <a:rPr lang="vi-VN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tolerancije 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hr-HR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Clr>
                <a:srgbClr val="31B6FD"/>
              </a:buClr>
              <a:buFont typeface="Wingdings" pitchFamily="2" charset="2"/>
              <a:buChar char="§"/>
              <a:defRPr/>
            </a:pPr>
            <a:r>
              <a:rPr lang="hr-HR" sz="1900" dirty="0" smtClean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soc. </a:t>
            </a:r>
            <a:r>
              <a:rPr lang="vi-VN" sz="1900" dirty="0" smtClean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inkluzija </a:t>
            </a:r>
            <a:endParaRPr lang="vi-VN" sz="1900" dirty="0">
              <a:solidFill>
                <a:srgbClr val="073E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hr-HR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hr-HR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hr-HR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olontiranje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hr-HR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Društvene prednosti</a:t>
            </a:r>
            <a:endParaRPr lang="hr-HR" dirty="0"/>
          </a:p>
        </p:txBody>
      </p:sp>
      <p:pic>
        <p:nvPicPr>
          <p:cNvPr id="8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Kako se prijaviti?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3600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97729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owerpoint template">
  <a:themeElements>
    <a:clrScheme name="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2054</TotalTime>
  <Words>1038</Words>
  <Application>Microsoft Office PowerPoint</Application>
  <PresentationFormat>Prikaz na zaslonu (4:3)</PresentationFormat>
  <Paragraphs>198</Paragraphs>
  <Slides>22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22</vt:i4>
      </vt:variant>
    </vt:vector>
  </HeadingPairs>
  <TitlesOfParts>
    <vt:vector size="24" baseType="lpstr">
      <vt:lpstr>Waveform</vt:lpstr>
      <vt:lpstr>4_Powerpoint template</vt:lpstr>
      <vt:lpstr>PowerPointova prezentacija</vt:lpstr>
      <vt:lpstr>Zašto danas govorimo o EPK?</vt:lpstr>
      <vt:lpstr>Što je EPK? </vt:lpstr>
      <vt:lpstr>Vrlo ambiciozan projekt</vt:lpstr>
      <vt:lpstr>Primarni ciljevi</vt:lpstr>
      <vt:lpstr>Glavni rizici</vt:lpstr>
      <vt:lpstr>Glavne prednosti</vt:lpstr>
      <vt:lpstr>PowerPointova prezentacija</vt:lpstr>
      <vt:lpstr>Kako se prijaviti? </vt:lpstr>
      <vt:lpstr>PowerPointova prezentacija</vt:lpstr>
      <vt:lpstr>Izborno povjerenstvo</vt:lpstr>
      <vt:lpstr>Praćenje</vt:lpstr>
      <vt:lpstr>Kriteriji</vt:lpstr>
      <vt:lpstr>PowerPointova prezentacija</vt:lpstr>
      <vt:lpstr>Koliko košta prijava?</vt:lpstr>
      <vt:lpstr>Koliko košta program?</vt:lpstr>
      <vt:lpstr> GUIMARÃES- 2012 (52 181 st.) </vt:lpstr>
      <vt:lpstr>LILLE 2004 (225 000 st.)</vt:lpstr>
      <vt:lpstr>MARIBOR 2012 (119 000 st.)</vt:lpstr>
      <vt:lpstr>Ravenna (158 100 st.)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Anera Stopfer</dc:creator>
  <cp:lastModifiedBy>Anera Stopfer</cp:lastModifiedBy>
  <cp:revision>80</cp:revision>
  <dcterms:created xsi:type="dcterms:W3CDTF">2014-02-11T09:19:44Z</dcterms:created>
  <dcterms:modified xsi:type="dcterms:W3CDTF">2014-05-29T09:32:36Z</dcterms:modified>
</cp:coreProperties>
</file>